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24"/>
  </p:notesMasterIdLst>
  <p:handoutMasterIdLst>
    <p:handoutMasterId r:id="rId25"/>
  </p:handoutMasterIdLst>
  <p:sldIdLst>
    <p:sldId id="256" r:id="rId2"/>
    <p:sldId id="321" r:id="rId3"/>
    <p:sldId id="317" r:id="rId4"/>
    <p:sldId id="318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19" r:id="rId13"/>
    <p:sldId id="320" r:id="rId14"/>
    <p:sldId id="308" r:id="rId15"/>
    <p:sldId id="310" r:id="rId16"/>
    <p:sldId id="311" r:id="rId17"/>
    <p:sldId id="312" r:id="rId18"/>
    <p:sldId id="307" r:id="rId19"/>
    <p:sldId id="313" r:id="rId20"/>
    <p:sldId id="314" r:id="rId21"/>
    <p:sldId id="315" r:id="rId22"/>
    <p:sldId id="316" r:id="rId23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74CF"/>
    <a:srgbClr val="1B7EE1"/>
    <a:srgbClr val="1973CD"/>
    <a:srgbClr val="1666B6"/>
    <a:srgbClr val="0C66C0"/>
    <a:srgbClr val="0066CC"/>
    <a:srgbClr val="0099FF"/>
    <a:srgbClr val="186E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3" autoAdjust="0"/>
    <p:restoredTop sz="95509" autoAdjust="0"/>
  </p:normalViewPr>
  <p:slideViewPr>
    <p:cSldViewPr snapToGrid="0"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  <p:guide pos="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6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680" y="-72"/>
      </p:cViewPr>
      <p:guideLst>
        <p:guide orient="horz" pos="2897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788" y="0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9188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788" y="8739188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0BB76C4-93C4-4BDB-8641-E425821C65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7788" y="0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95812" cy="34464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38200" y="4343400"/>
            <a:ext cx="50292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9188"/>
            <a:ext cx="2970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7788" y="8739188"/>
            <a:ext cx="2970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08" tIns="46306" rIns="94208" bIns="46306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920E059-0338-469E-8E5A-4957E45EDF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A3B222-834C-41D4-9505-5AAB3FBF5C88}" type="slidenum">
              <a:rPr lang="en-US" smtClean="0">
                <a:latin typeface="Times New Roman" charset="0"/>
              </a:rPr>
              <a:pPr/>
              <a:t>1</a:t>
            </a:fld>
            <a:endParaRPr lang="en-US" smtClean="0">
              <a:latin typeface="Times New Roman" charset="0"/>
            </a:endParaRPr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Show animation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20E059-0338-469E-8E5A-4957E45EDF2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aster slid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000250"/>
          </a:xfrm>
          <a:prstGeom prst="rect">
            <a:avLst/>
          </a:prstGeom>
          <a:noFill/>
        </p:spPr>
      </p:pic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219200" y="2667000"/>
            <a:ext cx="6705600" cy="3505200"/>
          </a:xfrm>
          <a:prstGeom prst="rect">
            <a:avLst/>
          </a:prstGeom>
          <a:noFill/>
          <a:ln w="19050">
            <a:solidFill>
              <a:srgbClr val="1974C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0" y="6588125"/>
            <a:ext cx="9144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000"/>
              <a:t>Copyright © 2010 Wolters Kluwer Health | Lippincott Williams &amp; Wilkins</a:t>
            </a:r>
          </a:p>
        </p:txBody>
      </p:sp>
      <p:sp>
        <p:nvSpPr>
          <p:cNvPr id="181265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223963" y="3724275"/>
            <a:ext cx="6692900" cy="838200"/>
          </a:xfrm>
          <a:effectLst/>
        </p:spPr>
        <p:txBody>
          <a:bodyPr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1266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07013"/>
            <a:ext cx="6400800" cy="533400"/>
          </a:xfrm>
        </p:spPr>
        <p:txBody>
          <a:bodyPr lIns="91440" tIns="45720" rIns="91440" bIns="45720"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9263" y="1611313"/>
            <a:ext cx="2155825" cy="501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1611313"/>
            <a:ext cx="6316663" cy="5014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2346325"/>
            <a:ext cx="4230688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3288" y="2346325"/>
            <a:ext cx="4230687" cy="4279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30213" y="1611313"/>
            <a:ext cx="852487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2346325"/>
            <a:ext cx="861377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6" descr="All Slid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1144588"/>
          </a:xfrm>
          <a:prstGeom prst="rect">
            <a:avLst/>
          </a:prstGeom>
          <a:noFill/>
        </p:spPr>
      </p:pic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0" y="6588125"/>
            <a:ext cx="9144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000"/>
              <a:t>Copyright © 2010 Wolters Kluwer Health | Lippincott Williams &amp; Wilkins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186EC4"/>
          </a:solidFill>
          <a:latin typeface="Verdana" pitchFamily="34" charset="0"/>
        </a:defRPr>
      </a:lvl9pPr>
    </p:titleStyle>
    <p:bodyStyle>
      <a:lvl1pPr marL="280988" indent="-280988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2013" indent="-404813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–"/>
        <a:defRPr sz="2200">
          <a:solidFill>
            <a:schemeClr val="tx1"/>
          </a:solidFill>
          <a:latin typeface="+mn-lt"/>
        </a:defRPr>
      </a:lvl2pPr>
      <a:lvl3pPr marL="1204913" indent="-2286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60000"/>
        </a:spcBef>
        <a:spcAft>
          <a:spcPct val="0"/>
        </a:spcAft>
        <a:buClr>
          <a:srgbClr val="CC9900"/>
        </a:buClr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1533525" y="3479800"/>
            <a:ext cx="6162675" cy="15367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en-US" smtClean="0"/>
              <a:t>Chapter 50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Assessment of Immune Function   </a:t>
            </a:r>
          </a:p>
        </p:txBody>
      </p:sp>
      <p:sp>
        <p:nvSpPr>
          <p:cNvPr id="3075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259388"/>
            <a:ext cx="6400800" cy="50165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endParaRPr lang="en-US" sz="1200" smtClean="0"/>
          </a:p>
          <a:p>
            <a:pPr eaLnBrk="1" hangingPunct="1">
              <a:lnSpc>
                <a:spcPct val="70000"/>
              </a:lnSpc>
            </a:pPr>
            <a:endParaRPr lang="en-US" sz="12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858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Stages of Immune Response</a:t>
            </a:r>
          </a:p>
        </p:txBody>
      </p:sp>
      <p:pic>
        <p:nvPicPr>
          <p:cNvPr id="11268" name="Picture 4" descr="E:\Suvarna\Connection\CD\Smeltzer IRDVD\Input\Images from VT\Image\jpg\jpg chap 37 to 72\figure_50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1475" y="1828800"/>
            <a:ext cx="3321050" cy="454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6160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Defenses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Phagocytic immune response</a:t>
            </a:r>
          </a:p>
          <a:p>
            <a:pPr eaLnBrk="1" hangingPunct="1"/>
            <a:r>
              <a:rPr lang="en-US" smtClean="0"/>
              <a:t>Humoral or antibody response</a:t>
            </a:r>
          </a:p>
          <a:p>
            <a:pPr eaLnBrk="1" hangingPunct="1"/>
            <a:r>
              <a:rPr lang="en-US" smtClean="0"/>
              <a:t>Cellular immune response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Which leukocytes arrive at the inflammation site?</a:t>
            </a:r>
          </a:p>
          <a:p>
            <a:pPr marL="457200" indent="-457200" eaLnBrk="1" hangingPunct="1">
              <a:buFont typeface="+mj-lt"/>
              <a:buAutoNum type="alphaUcPeriod"/>
              <a:defRPr/>
            </a:pPr>
            <a:r>
              <a:rPr lang="en-US" dirty="0" smtClean="0"/>
              <a:t>Basophils</a:t>
            </a:r>
          </a:p>
          <a:p>
            <a:pPr marL="457200" indent="-457200" eaLnBrk="1" hangingPunct="1">
              <a:buFont typeface="+mj-lt"/>
              <a:buAutoNum type="alphaUcPeriod"/>
              <a:defRPr/>
            </a:pPr>
            <a:r>
              <a:rPr lang="en-US" dirty="0" smtClean="0"/>
              <a:t>Eosinophils</a:t>
            </a:r>
          </a:p>
          <a:p>
            <a:pPr marL="457200" indent="-457200" eaLnBrk="1" hangingPunct="1">
              <a:buFont typeface="+mj-lt"/>
              <a:buAutoNum type="alphaUcPeriod"/>
              <a:defRPr/>
            </a:pPr>
            <a:r>
              <a:rPr lang="en-US" dirty="0" smtClean="0"/>
              <a:t>Monocytes</a:t>
            </a:r>
          </a:p>
          <a:p>
            <a:pPr marL="457200" indent="-457200" eaLnBrk="1" hangingPunct="1">
              <a:buFont typeface="+mj-lt"/>
              <a:buAutoNum type="alphaUcPeriod"/>
              <a:defRPr/>
            </a:pPr>
            <a:r>
              <a:rPr lang="en-US" dirty="0" smtClean="0"/>
              <a:t>Neutrophils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Answer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D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Neutrophils arrive first at a site where inflammation occurs.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6160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Role of Antibodies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Agglutination of antigens</a:t>
            </a:r>
          </a:p>
          <a:p>
            <a:pPr eaLnBrk="1" hangingPunct="1"/>
            <a:r>
              <a:rPr lang="en-US" smtClean="0"/>
              <a:t>Opsonization</a:t>
            </a:r>
          </a:p>
          <a:p>
            <a:pPr eaLnBrk="1" hangingPunct="1"/>
            <a:r>
              <a:rPr lang="en-US" smtClean="0"/>
              <a:t>Promote release of vasoactive substances; activation of complement system and phagocytosis</a:t>
            </a:r>
          </a:p>
          <a:p>
            <a:pPr eaLnBrk="1" hangingPunct="1"/>
            <a:r>
              <a:rPr lang="en-US" smtClean="0"/>
              <a:t>Act in concert with other components of the immune system</a:t>
            </a:r>
          </a:p>
          <a:p>
            <a:pPr eaLnBrk="1" hangingPunct="1"/>
            <a:r>
              <a:rPr lang="en-US" smtClean="0"/>
              <a:t>Types of immunoglobulins: IgA, IgD, IgE,IgG, and IgM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477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Antigen-Antibody Binding</a:t>
            </a:r>
          </a:p>
        </p:txBody>
      </p:sp>
      <p:pic>
        <p:nvPicPr>
          <p:cNvPr id="16388" name="Picture 4" descr="E:\Suvarna\Connection\CD\Smeltzer IRDVD\Input\Images from VT\Image\jpg\jpg chap 37 to 72\figure_50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0838" y="1901825"/>
            <a:ext cx="5900737" cy="4602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604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Cellular Immune Response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200" y="1990725"/>
            <a:ext cx="8613775" cy="4279900"/>
          </a:xfrm>
        </p:spPr>
        <p:txBody>
          <a:bodyPr/>
          <a:lstStyle/>
          <a:p>
            <a:pPr eaLnBrk="1" hangingPunct="1"/>
            <a:r>
              <a:rPr lang="en-US" smtClean="0"/>
              <a:t>B lymphocytes: humoral immunity</a:t>
            </a:r>
          </a:p>
          <a:p>
            <a:pPr lvl="1" eaLnBrk="1" hangingPunct="1"/>
            <a:r>
              <a:rPr lang="en-US" smtClean="0"/>
              <a:t>Produce antibodies or immunoglobulins</a:t>
            </a:r>
          </a:p>
          <a:p>
            <a:pPr eaLnBrk="1" hangingPunct="1"/>
            <a:r>
              <a:rPr lang="en-US" smtClean="0"/>
              <a:t>T lymphocytes: cellar immunity</a:t>
            </a:r>
          </a:p>
          <a:p>
            <a:pPr lvl="1" eaLnBrk="1" hangingPunct="1"/>
            <a:r>
              <a:rPr lang="en-US" smtClean="0"/>
              <a:t>Attack invaders directly, secrete cytokines, and stimulate immune system responses</a:t>
            </a:r>
          </a:p>
          <a:p>
            <a:pPr lvl="1" eaLnBrk="1" hangingPunct="1"/>
            <a:r>
              <a:rPr lang="en-US" smtClean="0"/>
              <a:t>Helper T cells</a:t>
            </a:r>
          </a:p>
          <a:p>
            <a:pPr lvl="1" eaLnBrk="1" hangingPunct="1"/>
            <a:r>
              <a:rPr lang="en-US" smtClean="0"/>
              <a:t>Cytotoxic T cells</a:t>
            </a:r>
          </a:p>
          <a:p>
            <a:pPr lvl="1" eaLnBrk="1" hangingPunct="1"/>
            <a:r>
              <a:rPr lang="en-US" smtClean="0"/>
              <a:t>Memory cells</a:t>
            </a:r>
          </a:p>
          <a:p>
            <a:pPr lvl="1" eaLnBrk="1" hangingPunct="1"/>
            <a:r>
              <a:rPr lang="en-US" smtClean="0"/>
              <a:t>Suppressor T cells (suppress immune response)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31900"/>
            <a:ext cx="8524875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Non-T and Non-B Lymphocytes Involved in Immune Response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Null cells</a:t>
            </a:r>
          </a:p>
          <a:p>
            <a:pPr lvl="1" eaLnBrk="1" hangingPunct="1"/>
            <a:r>
              <a:rPr lang="en-US" smtClean="0"/>
              <a:t>Destroy antigen coated with antibody</a:t>
            </a:r>
          </a:p>
          <a:p>
            <a:pPr eaLnBrk="1" hangingPunct="1"/>
            <a:r>
              <a:rPr lang="en-US" smtClean="0"/>
              <a:t>Natural killer cells</a:t>
            </a:r>
          </a:p>
          <a:p>
            <a:pPr lvl="1" eaLnBrk="1" hangingPunct="1"/>
            <a:r>
              <a:rPr lang="en-US" smtClean="0"/>
              <a:t>Defend against microorganisms and some malignant cells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2088" y="1323975"/>
            <a:ext cx="8763000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Complement Mediated Immune Responses</a:t>
            </a:r>
          </a:p>
        </p:txBody>
      </p:sp>
      <p:pic>
        <p:nvPicPr>
          <p:cNvPr id="19460" name="Picture 4" descr="E:\Suvarna\Connection\CD\Smeltzer IRDVD\Input\Images from VT\Image\jpg\jpg chap 37 to 72\figure_50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3038" y="2120900"/>
            <a:ext cx="3717925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9125" y="1200150"/>
            <a:ext cx="8524875" cy="7762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Variables That Effect Immune System Function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200" y="2035175"/>
            <a:ext cx="8613775" cy="4303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17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Age and gender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Nutrition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Presence of conditions or disorders: cancer/neoplasm, chronic illness, autoimmune disorders, surgery/trauma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Allergies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History of infection or immunization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Genetic factors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Lifestyle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Medications and transfusions</a:t>
            </a:r>
            <a:endParaRPr lang="en-US" sz="1800" b="1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Pyschoneuroimmunologic factors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3" y="1611313"/>
            <a:ext cx="8524875" cy="553663"/>
          </a:xfrm>
        </p:spPr>
        <p:txBody>
          <a:bodyPr/>
          <a:lstStyle/>
          <a:p>
            <a:r>
              <a:rPr lang="en-US" sz="3200" i="1" dirty="0" smtClean="0">
                <a:solidFill>
                  <a:schemeClr val="tx1"/>
                </a:solidFill>
              </a:rPr>
              <a:t>Learning Objectives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body’s general immune responses.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stages of the immune response.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Differentiate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between cellular and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humoral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immune responses.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effects of selected variables on function of the immune system.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assessment parameters for determining the status of patients’ immune function.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31900"/>
            <a:ext cx="8524875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Tests to Evaluate Immune Function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WBC count and differential</a:t>
            </a:r>
          </a:p>
          <a:p>
            <a:pPr eaLnBrk="1" hangingPunct="1"/>
            <a:r>
              <a:rPr lang="en-US" smtClean="0"/>
              <a:t>Bone marrow biopsy</a:t>
            </a:r>
          </a:p>
          <a:p>
            <a:pPr eaLnBrk="1" hangingPunct="1"/>
            <a:r>
              <a:rPr lang="en-US" smtClean="0"/>
              <a:t>Humoral and cellular immunity tests</a:t>
            </a:r>
          </a:p>
          <a:p>
            <a:pPr eaLnBrk="1" hangingPunct="1"/>
            <a:r>
              <a:rPr lang="en-US" smtClean="0"/>
              <a:t>Phagocytic cell function test</a:t>
            </a:r>
          </a:p>
          <a:p>
            <a:pPr eaLnBrk="1" hangingPunct="1"/>
            <a:r>
              <a:rPr lang="en-US" smtClean="0"/>
              <a:t>Complement component tests</a:t>
            </a:r>
          </a:p>
          <a:p>
            <a:pPr eaLnBrk="1" hangingPunct="1"/>
            <a:r>
              <a:rPr lang="en-US" smtClean="0"/>
              <a:t>Hypersensitivity tests</a:t>
            </a:r>
          </a:p>
          <a:p>
            <a:pPr eaLnBrk="1" hangingPunct="1"/>
            <a:r>
              <a:rPr lang="en-US" smtClean="0"/>
              <a:t>Specific antigen-antibody tests</a:t>
            </a:r>
          </a:p>
          <a:p>
            <a:pPr eaLnBrk="1" hangingPunct="1"/>
            <a:r>
              <a:rPr lang="en-US" smtClean="0"/>
              <a:t>HIV infection tests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Is the following statement True or False?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Autoimmune disorders are more common in females than males.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Answer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True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Autoimmune disorders are more common in females than males.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Is the following statement True or False?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Immunity refers to the body’s nonspecific protective response to an invading foreign agent or organism.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Answer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False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Immunity refers to the body’s specific, not nonspecific, protective response to an invading foreign agent or organism.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6160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Immune System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Immunity: the body’s specific protective response to invading foreign agent or organism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Immunopathology: the study of diseases that result from  dysfunction the immune system 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Immune disorders</a:t>
            </a:r>
            <a:endParaRPr lang="en-US" b="1" smtClean="0"/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Autoimmunity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Hypersensitivity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Gammopathies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Immune deficiencies: primary and secondary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35075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Central and Peripheral Lymphoid Organs </a:t>
            </a:r>
          </a:p>
        </p:txBody>
      </p:sp>
      <p:pic>
        <p:nvPicPr>
          <p:cNvPr id="7172" name="Picture 4" descr="E:\Suvarna\Connection\CD\Smeltzer IRDVD\Input\Images from VT\Image\jpg\jpg chap 37 to 72\figure_5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013" y="1803400"/>
            <a:ext cx="3101975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31900"/>
            <a:ext cx="8524875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Development of Cells of the Immune System</a:t>
            </a:r>
          </a:p>
        </p:txBody>
      </p:sp>
      <p:pic>
        <p:nvPicPr>
          <p:cNvPr id="8196" name="Picture 4" descr="E:\Suvarna\Connection\CD\Smeltzer IRDVD\Input\Images from VT\Image\jpg\jpg chap 37 to 72\figure_5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25" y="2209800"/>
            <a:ext cx="4095750" cy="4111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204913"/>
            <a:ext cx="8524875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Lymphocytes: B lymphocytes mature in the bone marrow; T lymphocytes mature in the thymus, where they also differentiate into cells with various functions </a:t>
            </a:r>
          </a:p>
        </p:txBody>
      </p:sp>
      <p:pic>
        <p:nvPicPr>
          <p:cNvPr id="9221" name="Picture 5" descr="E:\Suvarna\Connection\CD\Smeltzer IRDVD\Input\Images from VT\Image\jpg\jpg chap 37 to 72\figure_5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8963" y="3200400"/>
            <a:ext cx="2886075" cy="3273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30213" y="1187450"/>
            <a:ext cx="8524875" cy="3841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Immune Function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200" y="1822450"/>
            <a:ext cx="8613775" cy="4578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Natural immunity: nonspecific response to any foreign invader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White blood cell action: release cell mediators such as histamine, bradykinin, and prostaglandins, and engulf (phagocytize) foreign substances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Inflammatory response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Physical barriers, such as intact skin, chemical barriers, and acidic gastric secretions or enzymes in tars and saliva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Acquired immunity: specific against a foreign antigen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Result of prior exposure to an antigen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Active or passive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WW TEMPLATE">
  <a:themeElements>
    <a:clrScheme name="">
      <a:dk1>
        <a:srgbClr val="000000"/>
      </a:dk1>
      <a:lt1>
        <a:srgbClr val="FFFFFF"/>
      </a:lt1>
      <a:dk2>
        <a:srgbClr val="006B76"/>
      </a:dk2>
      <a:lt2>
        <a:srgbClr val="000000"/>
      </a:lt2>
      <a:accent1>
        <a:srgbClr val="186EC4"/>
      </a:accent1>
      <a:accent2>
        <a:srgbClr val="CC9900"/>
      </a:accent2>
      <a:accent3>
        <a:srgbClr val="FFFFFF"/>
      </a:accent3>
      <a:accent4>
        <a:srgbClr val="000000"/>
      </a:accent4>
      <a:accent5>
        <a:srgbClr val="ABBADE"/>
      </a:accent5>
      <a:accent6>
        <a:srgbClr val="B98A00"/>
      </a:accent6>
      <a:hlink>
        <a:srgbClr val="FF0000"/>
      </a:hlink>
      <a:folHlink>
        <a:srgbClr val="009900"/>
      </a:folHlink>
    </a:clrScheme>
    <a:fontScheme name="LWW 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WW TEMPLAT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WW TEMPLATE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WW TEMPLAT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WW TEMPLATE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WW TEMPLAT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WW TEMPLAT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WW TEMPLATE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G:\Q299xx.LWW\LWW TEMPLATE.ppt</Template>
  <TotalTime>3318</TotalTime>
  <Words>517</Words>
  <Application>Microsoft PowerPoint</Application>
  <PresentationFormat>On-screen Show (4:3)</PresentationFormat>
  <Paragraphs>102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Verdana</vt:lpstr>
      <vt:lpstr>Times New Roman</vt:lpstr>
      <vt:lpstr>Tahoma</vt:lpstr>
      <vt:lpstr>LWW TEMPLATE</vt:lpstr>
      <vt:lpstr>Chapter 50  Assessment of Immune Function   </vt:lpstr>
      <vt:lpstr>Learning Objectives </vt:lpstr>
      <vt:lpstr>Question</vt:lpstr>
      <vt:lpstr>Answer</vt:lpstr>
      <vt:lpstr>The Immune System</vt:lpstr>
      <vt:lpstr>Central and Peripheral Lymphoid Organs </vt:lpstr>
      <vt:lpstr>Development of Cells of the Immune System</vt:lpstr>
      <vt:lpstr>Lymphocytes: B lymphocytes mature in the bone marrow; T lymphocytes mature in the thymus, where they also differentiate into cells with various functions </vt:lpstr>
      <vt:lpstr>Immune Function</vt:lpstr>
      <vt:lpstr>Stages of Immune Response</vt:lpstr>
      <vt:lpstr>Defenses</vt:lpstr>
      <vt:lpstr>Question</vt:lpstr>
      <vt:lpstr>Answer</vt:lpstr>
      <vt:lpstr>Role of Antibodies</vt:lpstr>
      <vt:lpstr>Antigen-Antibody Binding</vt:lpstr>
      <vt:lpstr>Cellular Immune Response</vt:lpstr>
      <vt:lpstr>Non-T and Non-B Lymphocytes Involved in Immune Response </vt:lpstr>
      <vt:lpstr>Complement Mediated Immune Responses</vt:lpstr>
      <vt:lpstr>Variables That Effect Immune System Function</vt:lpstr>
      <vt:lpstr>Tests to Evaluate Immune Function </vt:lpstr>
      <vt:lpstr>Question</vt:lpstr>
      <vt:lpstr>Answer</vt:lpstr>
    </vt:vector>
  </TitlesOfParts>
  <Company>Airgas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Smeltzer Textbook of Medical Surgical Nursing</dc:title>
  <dc:subject>Chapter 50, Assessment of Immune Function</dc:subject>
  <dc:creator>Jim Ely/Pamela D. Korte</dc:creator>
  <cp:lastModifiedBy>jbrual01</cp:lastModifiedBy>
  <cp:revision>56</cp:revision>
  <cp:lastPrinted>2001-01-03T19:47:24Z</cp:lastPrinted>
  <dcterms:created xsi:type="dcterms:W3CDTF">2001-02-15T19:07:27Z</dcterms:created>
  <dcterms:modified xsi:type="dcterms:W3CDTF">2011-10-27T18:28:19Z</dcterms:modified>
</cp:coreProperties>
</file>